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9" r:id="rId4"/>
    <p:sldId id="320" r:id="rId5"/>
    <p:sldId id="357" r:id="rId6"/>
    <p:sldId id="358" r:id="rId7"/>
    <p:sldId id="359" r:id="rId8"/>
    <p:sldId id="360" r:id="rId9"/>
    <p:sldId id="361" r:id="rId10"/>
    <p:sldId id="362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9EFF29"/>
    <a:srgbClr val="003635"/>
    <a:srgbClr val="FF0D97"/>
    <a:srgbClr val="0000CC"/>
    <a:srgbClr val="C80064"/>
    <a:srgbClr val="C33A1F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3" y="-30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175" y="1120876"/>
            <a:ext cx="8008376" cy="171081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3709218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4" y="224337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415845"/>
            <a:ext cx="8246070" cy="336263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872" y="406537"/>
            <a:ext cx="693788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86" y="1143000"/>
            <a:ext cx="6961240" cy="354549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1265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53015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02550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53015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02550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2848" y="566585"/>
            <a:ext cx="5601151" cy="76560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r-TR" alt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Çizim Koordinat Sistemleri</a:t>
            </a:r>
          </a:p>
        </p:txBody>
      </p:sp>
      <p:pic>
        <p:nvPicPr>
          <p:cNvPr id="5" name="Picture 2" descr="autocad 2020 logo png ile ilgili görsel sonucu">
            <a:extLst>
              <a:ext uri="{FF2B5EF4-FFF2-40B4-BE49-F238E27FC236}">
                <a16:creationId xmlns:a16="http://schemas.microsoft.com/office/drawing/2014/main" id="{E56A60B3-FF3E-4F04-91C4-23B0A7FC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026055" y="108265"/>
            <a:ext cx="2565260" cy="5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F9F39C1-8E2D-44F8-AC0D-8C7D39773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0"/>
          <a:stretch/>
        </p:blipFill>
        <p:spPr bwMode="auto">
          <a:xfrm>
            <a:off x="1908349" y="1432889"/>
            <a:ext cx="1606376" cy="19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47815EB-C735-4970-B2A0-2CEB92E41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85" y="4315250"/>
            <a:ext cx="947358" cy="7743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536DF6-4EE8-4177-BB4D-FB8B859AF9A6}"/>
              </a:ext>
            </a:extLst>
          </p:cNvPr>
          <p:cNvSpPr txBox="1">
            <a:spLocks/>
          </p:cNvSpPr>
          <p:nvPr/>
        </p:nvSpPr>
        <p:spPr>
          <a:xfrm>
            <a:off x="7120577" y="4413175"/>
            <a:ext cx="2278488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Ahmet SAN</a:t>
            </a:r>
          </a:p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6397C2F-16DA-80F1-BABA-EB982D4CDF05}"/>
              </a:ext>
            </a:extLst>
          </p:cNvPr>
          <p:cNvSpPr txBox="1"/>
          <p:nvPr/>
        </p:nvSpPr>
        <p:spPr>
          <a:xfrm>
            <a:off x="4375600" y="1145097"/>
            <a:ext cx="4768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effectLst/>
                <a:latin typeface="00522"/>
                <a:ea typeface="Calibri" panose="020F0502020204030204" pitchFamily="34" charset="0"/>
                <a:cs typeface="00522"/>
              </a:rPr>
              <a:t>1-Mutlak Kartezyen Koordinat Sistemi</a:t>
            </a:r>
          </a:p>
          <a:p>
            <a:r>
              <a:rPr lang="tr-TR" b="1" dirty="0"/>
              <a:t>2-Artışlı Kartezyen (</a:t>
            </a:r>
            <a:r>
              <a:rPr lang="tr-TR" b="1" dirty="0" err="1"/>
              <a:t>Absolude</a:t>
            </a:r>
            <a:r>
              <a:rPr lang="tr-TR" b="1" dirty="0"/>
              <a:t>) Koordinat Sistemi</a:t>
            </a:r>
          </a:p>
          <a:p>
            <a:r>
              <a:rPr lang="nn-NO" b="1" dirty="0"/>
              <a:t>3-Açılı (Polar) Kartezyen Koordinat Sistemi</a:t>
            </a:r>
            <a:endParaRPr lang="tr-TR" b="1" dirty="0"/>
          </a:p>
          <a:p>
            <a:r>
              <a:rPr lang="tr-TR" b="1" dirty="0"/>
              <a:t>4-Dinamic koordinat girişi ile çizim Sistemi </a:t>
            </a:r>
            <a:endParaRPr lang="tr-TR" b="1" dirty="0">
              <a:latin typeface="00522"/>
              <a:ea typeface="Calibri" panose="020F0502020204030204" pitchFamily="34" charset="0"/>
            </a:endParaRPr>
          </a:p>
          <a:p>
            <a:endParaRPr lang="tr-TR" b="1" dirty="0">
              <a:latin typeface="00522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1FF9E-E0FD-097B-513C-A93247E2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391A4B-E4DA-067B-21F9-0184ED60C52E}"/>
              </a:ext>
            </a:extLst>
          </p:cNvPr>
          <p:cNvSpPr txBox="1"/>
          <p:nvPr/>
        </p:nvSpPr>
        <p:spPr>
          <a:xfrm>
            <a:off x="0" y="1130802"/>
            <a:ext cx="9041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Kenar </a:t>
            </a:r>
            <a:r>
              <a:rPr lang="tr-TR" sz="1600" dirty="0" err="1"/>
              <a:t>uzunlıkları</a:t>
            </a:r>
            <a:r>
              <a:rPr lang="tr-TR" sz="1600" dirty="0"/>
              <a:t> 300 mm olan bir üçgen </a:t>
            </a:r>
            <a:r>
              <a:rPr lang="nn-NO" sz="1600" dirty="0"/>
              <a:t>Açılı (Polar) Kartezyen Koordinat Sistemi</a:t>
            </a:r>
            <a:r>
              <a:rPr lang="tr-TR" sz="1600" dirty="0"/>
              <a:t> ile aşağıdaki gibi çizilir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2A1AFD55-94DE-A164-8B19-17C0ABCA8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03148F-DF5F-6CC9-26DC-1B3BDA2CCD94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Sistemleri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27EB5752-BA32-33B8-FF05-57BC7FA9C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68C199-9D72-D412-1940-D723C76F915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FA8B82-C4A2-A248-3B78-5238CF158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2" y="1723613"/>
            <a:ext cx="5313518" cy="195053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7BD4D7-9770-99BC-C9C4-DB5BB1B4EB71}"/>
              </a:ext>
            </a:extLst>
          </p:cNvPr>
          <p:cNvSpPr txBox="1"/>
          <p:nvPr/>
        </p:nvSpPr>
        <p:spPr>
          <a:xfrm>
            <a:off x="-272426" y="3843421"/>
            <a:ext cx="1935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Şeklinde girilir</a:t>
            </a:r>
          </a:p>
        </p:txBody>
      </p:sp>
    </p:spTree>
    <p:extLst>
      <p:ext uri="{BB962C8B-B14F-4D97-AF65-F5344CB8AC3E}">
        <p14:creationId xmlns:p14="http://schemas.microsoft.com/office/powerpoint/2010/main" val="179537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03B50ACE-5616-4219-82D4-78A02BFB2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10D39-CB8A-4BBE-8929-762FB6AC9E91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Block</a:t>
            </a: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Komutları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B44FE18-EA0A-44BF-9CB6-4688A062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02" y="2040640"/>
            <a:ext cx="2293905" cy="187501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CBB7D42-721A-428C-AB30-5805AAF82D7A}"/>
              </a:ext>
            </a:extLst>
          </p:cNvPr>
          <p:cNvSpPr txBox="1">
            <a:spLocks/>
          </p:cNvSpPr>
          <p:nvPr/>
        </p:nvSpPr>
        <p:spPr>
          <a:xfrm>
            <a:off x="3308894" y="4244622"/>
            <a:ext cx="2379526" cy="826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ctr">
              <a:spcBef>
                <a:spcPts val="0"/>
              </a:spcBef>
            </a:pPr>
            <a:r>
              <a:rPr lang="tr-TR" altLang="tr-TR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4098" name="Picture 2" descr="ahmet san karamürsel ile ilgili görsel sonucu">
            <a:extLst>
              <a:ext uri="{FF2B5EF4-FFF2-40B4-BE49-F238E27FC236}">
                <a16:creationId xmlns:a16="http://schemas.microsoft.com/office/drawing/2014/main" id="{A97F1104-1B71-4F0A-A2A4-4D8B41A6C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-84" r="51660" b="50464"/>
          <a:stretch/>
        </p:blipFill>
        <p:spPr bwMode="auto">
          <a:xfrm>
            <a:off x="3618088" y="1701012"/>
            <a:ext cx="1907823" cy="2371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575A22-5426-407A-BD25-DB2E26322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" y="1587444"/>
            <a:ext cx="2351263" cy="248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06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87CAFDAB-0E4C-446E-AF43-4E7E3252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364" y="675095"/>
            <a:ext cx="6589986" cy="21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	AutoCAD Programında Çizilen bütün unsurların ekranda dolayısıyla kağıda çıktısında koordinatları vardır. 	Çizim öğeleri ekranda çizilirken bu koordinatlara yerleştirmek gerekmektedir. </a:t>
            </a: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sz="1500" b="1" dirty="0">
                <a:latin typeface="Verdana" pitchFamily="34" charset="0"/>
                <a:cs typeface="Arial" charset="0"/>
              </a:rPr>
              <a:t>	Çizimde kullanılan 3 koordinat sistemi vardır. Bu üç sistem dışında AutoCAD 2007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versionundan</a:t>
            </a:r>
            <a:r>
              <a:rPr lang="tr-TR" sz="1500" b="1" dirty="0">
                <a:latin typeface="Verdana" pitchFamily="34" charset="0"/>
                <a:cs typeface="Arial" charset="0"/>
              </a:rPr>
              <a:t> sonraki </a:t>
            </a:r>
            <a:r>
              <a:rPr lang="tr-TR" sz="1500" b="1" dirty="0" err="1">
                <a:latin typeface="Verdana" pitchFamily="34" charset="0"/>
                <a:cs typeface="Arial" charset="0"/>
              </a:rPr>
              <a:t>versionlarda</a:t>
            </a:r>
            <a:r>
              <a:rPr lang="tr-TR" sz="1500" b="1" dirty="0">
                <a:latin typeface="Verdana" pitchFamily="34" charset="0"/>
                <a:cs typeface="Arial" charset="0"/>
              </a:rPr>
              <a:t> Dinamik koordinat girişi sayesinde çok daha pratik çizimler yapılması sağlanmıştır.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512464-A4DC-4C70-B3E7-306AFF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8C35BA-3EE8-4382-9855-A918B3C7003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C59D4-35C1-6740-04E5-A27BEA34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74A10BE5-2452-97A3-E67B-7B8B682FFC30}"/>
              </a:ext>
            </a:extLst>
          </p:cNvPr>
          <p:cNvSpPr txBox="1"/>
          <p:nvPr/>
        </p:nvSpPr>
        <p:spPr>
          <a:xfrm>
            <a:off x="657306" y="182704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1-Mutlak Kartezyen Koordinat Sistemi: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77404BD-C96F-EE03-5466-A493F289D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7A1F597-B7F0-58BA-EE29-DE4871C3D9CE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Sistmeleri</a:t>
            </a:r>
            <a:endParaRPr lang="tr-TR" alt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D2DB906-DED2-234C-062A-B4366AE6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6FA97D-DC29-FAC2-473E-332D424B04D9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FBB067A-2C73-F714-458E-4A71BFAEA320}"/>
              </a:ext>
            </a:extLst>
          </p:cNvPr>
          <p:cNvSpPr txBox="1"/>
          <p:nvPr/>
        </p:nvSpPr>
        <p:spPr>
          <a:xfrm>
            <a:off x="657306" y="2537435"/>
            <a:ext cx="7390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Mutlak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sisteminde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mesafeler</a:t>
            </a:r>
            <a:r>
              <a:rPr lang="en-US" dirty="0"/>
              <a:t> </a:t>
            </a:r>
            <a:r>
              <a:rPr lang="en-US" dirty="0" err="1"/>
              <a:t>Orjine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Bu </a:t>
            </a:r>
            <a:r>
              <a:rPr lang="en-US" dirty="0" err="1"/>
              <a:t>özelliğinden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mesafelerin</a:t>
            </a:r>
            <a:r>
              <a:rPr lang="en-US" dirty="0"/>
              <a:t> </a:t>
            </a:r>
            <a:r>
              <a:rPr lang="en-US" dirty="0" err="1"/>
              <a:t>orjine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hesaplanması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  <a:r>
              <a:rPr lang="en-US" dirty="0" err="1"/>
              <a:t>Kullanıcı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gerektiren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 dirty="0" err="1"/>
              <a:t>yapma</a:t>
            </a:r>
            <a:r>
              <a:rPr lang="en-US" dirty="0"/>
              <a:t> </a:t>
            </a:r>
            <a:r>
              <a:rPr lang="en-US" dirty="0" err="1"/>
              <a:t>olasılığı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çizim</a:t>
            </a:r>
            <a:r>
              <a:rPr lang="en-US" dirty="0"/>
              <a:t> </a:t>
            </a:r>
            <a:r>
              <a:rPr lang="en-US" dirty="0" err="1"/>
              <a:t>tekniğidir</a:t>
            </a:r>
            <a:r>
              <a:rPr lang="en-US" dirty="0"/>
              <a:t>. Bu </a:t>
            </a:r>
            <a:r>
              <a:rPr lang="en-US" dirty="0" err="1"/>
              <a:t>Sistemde</a:t>
            </a:r>
            <a:r>
              <a:rPr lang="en-US" dirty="0"/>
              <a:t> 1. Rakam X </a:t>
            </a:r>
            <a:r>
              <a:rPr lang="en-US" dirty="0" err="1"/>
              <a:t>ekseninde</a:t>
            </a:r>
            <a:r>
              <a:rPr lang="en-US" dirty="0"/>
              <a:t> 2. Rakam Y </a:t>
            </a:r>
            <a:r>
              <a:rPr lang="en-US" dirty="0" err="1"/>
              <a:t>ekseninde</a:t>
            </a:r>
            <a:r>
              <a:rPr lang="en-US" dirty="0"/>
              <a:t> </a:t>
            </a:r>
            <a:r>
              <a:rPr lang="en-US" dirty="0" err="1"/>
              <a:t>aralara</a:t>
            </a:r>
            <a:r>
              <a:rPr lang="en-US" dirty="0"/>
              <a:t> </a:t>
            </a:r>
            <a:r>
              <a:rPr lang="en-US" dirty="0" err="1"/>
              <a:t>virgül</a:t>
            </a:r>
            <a:r>
              <a:rPr lang="en-US" dirty="0"/>
              <a:t> </a:t>
            </a:r>
            <a:r>
              <a:rPr lang="en-US" dirty="0" err="1"/>
              <a:t>konularak</a:t>
            </a:r>
            <a:r>
              <a:rPr lang="en-US" dirty="0"/>
              <a:t> </a:t>
            </a:r>
            <a:r>
              <a:rPr lang="en-US" dirty="0" err="1"/>
              <a:t>girilir</a:t>
            </a:r>
            <a:r>
              <a:rPr lang="en-US" dirty="0"/>
              <a:t>.</a:t>
            </a:r>
            <a:r>
              <a:rPr lang="tr-TR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289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F89D4-3C8A-3FF7-8ABD-C568C2D5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17C8480-3E9E-BC6D-03E9-66EC547733E8}"/>
              </a:ext>
            </a:extLst>
          </p:cNvPr>
          <p:cNvSpPr txBox="1"/>
          <p:nvPr/>
        </p:nvSpPr>
        <p:spPr>
          <a:xfrm>
            <a:off x="0" y="1130802"/>
            <a:ext cx="8127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300 x 300 bir kare Mutlak Kartezyen Koordinat Sistemi ile aşağıdaki gibi çizilir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D7D7C24-51F7-493F-2589-D86DA6BD3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67813C4-0833-07BA-8D81-7228BF93ECE5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Sistemleri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580E5E79-19DC-206E-8EAF-62A827FB6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9651167-55E2-183F-0DC4-D9E323ADBD85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6A1C29E-A2B4-8ADE-117E-2A0400602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84" y="1469356"/>
            <a:ext cx="3631946" cy="359902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760C0D9-DF9F-3CF2-A308-10CD37A13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590" y="2030615"/>
            <a:ext cx="4358825" cy="199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1C629-1335-BA01-0107-981A7F0D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E1455FF-D4BF-F1D6-6A1F-ED2C15D1B65D}"/>
              </a:ext>
            </a:extLst>
          </p:cNvPr>
          <p:cNvSpPr txBox="1"/>
          <p:nvPr/>
        </p:nvSpPr>
        <p:spPr>
          <a:xfrm>
            <a:off x="657306" y="182704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0000"/>
                </a:solidFill>
              </a:rPr>
              <a:t>2-Artışlı Kartezyen (</a:t>
            </a:r>
            <a:r>
              <a:rPr lang="tr-TR" sz="2400" b="1" dirty="0" err="1">
                <a:solidFill>
                  <a:srgbClr val="FF0000"/>
                </a:solidFill>
              </a:rPr>
              <a:t>Absolude</a:t>
            </a:r>
            <a:r>
              <a:rPr lang="tr-TR" sz="2400" b="1" dirty="0">
                <a:solidFill>
                  <a:srgbClr val="FF0000"/>
                </a:solidFill>
              </a:rPr>
              <a:t>) Koordinat Sistemi: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6421AA4A-B248-BEB4-B961-68E52A782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A4F879B-0012-2EA8-F118-CA78EB45BF6A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Sistmeleri</a:t>
            </a:r>
            <a:endParaRPr lang="tr-TR" alt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C47614D2-6DAD-0464-7B06-7D9EBFBAD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73D3C8D-2C2F-9CC6-3E8D-BC394ECA6A1A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F743E22-8B15-2278-087A-DF6F8B0B56CE}"/>
              </a:ext>
            </a:extLst>
          </p:cNvPr>
          <p:cNvSpPr txBox="1"/>
          <p:nvPr/>
        </p:nvSpPr>
        <p:spPr>
          <a:xfrm>
            <a:off x="657306" y="2537435"/>
            <a:ext cx="778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	</a:t>
            </a:r>
            <a:r>
              <a:rPr lang="en-US" dirty="0"/>
              <a:t>Bu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sisteminde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son </a:t>
            </a:r>
            <a:r>
              <a:rPr lang="en-US" dirty="0" err="1"/>
              <a:t>gelinen</a:t>
            </a:r>
            <a:r>
              <a:rPr lang="en-US" dirty="0"/>
              <a:t> </a:t>
            </a:r>
            <a:r>
              <a:rPr lang="en-US" dirty="0" err="1"/>
              <a:t>nokta</a:t>
            </a:r>
            <a:r>
              <a:rPr lang="en-US" dirty="0"/>
              <a:t> 0,0 </a:t>
            </a:r>
            <a:r>
              <a:rPr lang="en-US" dirty="0" err="1"/>
              <a:t>noktası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edilerek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tr-TR" dirty="0"/>
              <a:t> </a:t>
            </a:r>
            <a:r>
              <a:rPr lang="en-US" dirty="0" err="1"/>
              <a:t>edilir</a:t>
            </a:r>
            <a:r>
              <a:rPr lang="en-US" dirty="0"/>
              <a:t>. X </a:t>
            </a:r>
            <a:r>
              <a:rPr lang="en-US" dirty="0" err="1"/>
              <a:t>ve</a:t>
            </a:r>
            <a:r>
              <a:rPr lang="en-US" dirty="0"/>
              <a:t> Y </a:t>
            </a:r>
            <a:r>
              <a:rPr lang="en-US" dirty="0" err="1"/>
              <a:t>koordinatlarının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“@”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getirilir</a:t>
            </a:r>
            <a:r>
              <a:rPr lang="en-US" dirty="0"/>
              <a:t>. </a:t>
            </a:r>
            <a:r>
              <a:rPr lang="en-US" dirty="0" err="1"/>
              <a:t>Artışlı</a:t>
            </a:r>
            <a:r>
              <a:rPr lang="en-US" dirty="0"/>
              <a:t> </a:t>
            </a:r>
            <a:r>
              <a:rPr lang="en-US" dirty="0" err="1"/>
              <a:t>koordinet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@X,Y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6EB4-4938-5077-5000-B5EA8B61B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823371F3-58B8-9A85-B4BE-5F80D4CF5563}"/>
              </a:ext>
            </a:extLst>
          </p:cNvPr>
          <p:cNvSpPr txBox="1"/>
          <p:nvPr/>
        </p:nvSpPr>
        <p:spPr>
          <a:xfrm>
            <a:off x="0" y="1130802"/>
            <a:ext cx="8127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300 x 300 bir kare Artışlı Kartezyen (</a:t>
            </a:r>
            <a:r>
              <a:rPr lang="tr-TR" sz="1600" dirty="0" err="1"/>
              <a:t>Absolude</a:t>
            </a:r>
            <a:r>
              <a:rPr lang="tr-TR" sz="1600" dirty="0"/>
              <a:t>) Koordinat Sistemi  ile aşağıdaki gibi çizilir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996603F9-C7AA-8195-3D39-50E359A89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D236147-F17A-2972-B210-DC94D6D44658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Sistemleri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B09957B-58F1-1279-D846-84F6E582F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ACCB6A3-EA07-BF75-0A38-0B523F27C5FC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AF5882-2EA4-14D9-350B-B5954B1B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5" y="1469356"/>
            <a:ext cx="3400705" cy="33212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5F10824-7FD4-D2A4-B552-CEE850063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875" y="1952772"/>
            <a:ext cx="4375334" cy="19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65A81-2AFE-1B3B-D0D9-89D86A6E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75BAD5A-2FDC-290F-539F-153CA3FA8915}"/>
              </a:ext>
            </a:extLst>
          </p:cNvPr>
          <p:cNvSpPr txBox="1"/>
          <p:nvPr/>
        </p:nvSpPr>
        <p:spPr>
          <a:xfrm>
            <a:off x="657306" y="182704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400" b="1" dirty="0">
                <a:solidFill>
                  <a:srgbClr val="FF0000"/>
                </a:solidFill>
              </a:rPr>
              <a:t>3-Açılı (Polar) Kartezyen Koordinat Sistemi: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359CE56-7276-F401-2C17-B99FB4A82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73B7B6-1342-D6C1-286D-2F2BC3ED9EA4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Sistmeleri</a:t>
            </a:r>
            <a:endParaRPr lang="tr-TR" alt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1CE90C3-9117-ACDA-475B-5B91698BC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EE87784-2096-20E8-7B02-676A48AD09FE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0886092-3E4E-0BD8-C851-F79427F99293}"/>
              </a:ext>
            </a:extLst>
          </p:cNvPr>
          <p:cNvSpPr txBox="1"/>
          <p:nvPr/>
        </p:nvSpPr>
        <p:spPr>
          <a:xfrm>
            <a:off x="657306" y="2537435"/>
            <a:ext cx="739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sisteminde</a:t>
            </a:r>
            <a:r>
              <a:rPr lang="en-US" dirty="0"/>
              <a:t> </a:t>
            </a:r>
            <a:r>
              <a:rPr lang="en-US" dirty="0" err="1"/>
              <a:t>mesafeler</a:t>
            </a:r>
            <a:r>
              <a:rPr lang="en-US" dirty="0"/>
              <a:t> </a:t>
            </a:r>
            <a:r>
              <a:rPr lang="en-US" dirty="0" err="1"/>
              <a:t>açıya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r>
              <a:rPr lang="en-US" dirty="0" err="1"/>
              <a:t>Sembol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“@” </a:t>
            </a:r>
            <a:r>
              <a:rPr lang="en-US" dirty="0" err="1"/>
              <a:t>işareti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Bu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sisteminin</a:t>
            </a:r>
            <a:r>
              <a:rPr lang="en-US" dirty="0"/>
              <a:t> </a:t>
            </a:r>
            <a:r>
              <a:rPr lang="en-US" dirty="0" err="1"/>
              <a:t>gösterimi</a:t>
            </a:r>
            <a:r>
              <a:rPr lang="en-US" dirty="0"/>
              <a:t> @mesafe&lt;Açı Şeklindedir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593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7B5EA-7472-A73E-0197-EBC48460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3B1DA050-42DF-B8CB-AC02-7777B2051266}"/>
              </a:ext>
            </a:extLst>
          </p:cNvPr>
          <p:cNvSpPr txBox="1"/>
          <p:nvPr/>
        </p:nvSpPr>
        <p:spPr>
          <a:xfrm>
            <a:off x="0" y="1130802"/>
            <a:ext cx="9041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Kenar </a:t>
            </a:r>
            <a:r>
              <a:rPr lang="tr-TR" sz="1600" dirty="0" err="1"/>
              <a:t>uzunlıkları</a:t>
            </a:r>
            <a:r>
              <a:rPr lang="tr-TR" sz="1600" dirty="0"/>
              <a:t> 300 mm olan bir üçgen </a:t>
            </a:r>
            <a:r>
              <a:rPr lang="nn-NO" sz="1600" dirty="0"/>
              <a:t>Açılı (Polar) Kartezyen Koordinat Sistemi</a:t>
            </a:r>
            <a:r>
              <a:rPr lang="tr-TR" sz="1600" dirty="0"/>
              <a:t> ile aşağıdaki gibi çizilir </a:t>
            </a: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79BC4272-BF88-4FFA-5D26-99EEE7793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E68564F-9990-4F49-5A17-2BEA5FC32D93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Sistemleri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796C218E-FE6D-B09D-DB23-3E7EC11BB5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FF1860E-141E-1BBD-395D-60D47552851F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8265AA8-C0C9-FAC6-9249-D59EBFF02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85" y="1570495"/>
            <a:ext cx="3804725" cy="302544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FDF5C00-FCE2-2C0E-6430-F5DB9DBAE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38" y="2080839"/>
            <a:ext cx="4496016" cy="1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6471A-8CBA-376C-C987-98209EC97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D1442207-9D7D-2A1B-67A7-EDDE6A64DB0F}"/>
              </a:ext>
            </a:extLst>
          </p:cNvPr>
          <p:cNvSpPr txBox="1"/>
          <p:nvPr/>
        </p:nvSpPr>
        <p:spPr>
          <a:xfrm>
            <a:off x="657306" y="1827046"/>
            <a:ext cx="9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400" b="1" dirty="0">
                <a:solidFill>
                  <a:srgbClr val="FF0000"/>
                </a:solidFill>
              </a:rPr>
              <a:t>4-Dinamic koordinat girişi ile çizim Sistemi: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autocad 2020 logo png ile ilgili görsel sonucu">
            <a:extLst>
              <a:ext uri="{FF2B5EF4-FFF2-40B4-BE49-F238E27FC236}">
                <a16:creationId xmlns:a16="http://schemas.microsoft.com/office/drawing/2014/main" id="{C3075C56-8B7C-1DAD-51C7-3BC1C3612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2"/>
          <a:stretch/>
        </p:blipFill>
        <p:spPr bwMode="auto">
          <a:xfrm>
            <a:off x="5688420" y="76233"/>
            <a:ext cx="1884053" cy="4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000B69-3596-FE9C-83F8-7358A1CF9F0C}"/>
              </a:ext>
            </a:extLst>
          </p:cNvPr>
          <p:cNvSpPr txBox="1">
            <a:spLocks/>
          </p:cNvSpPr>
          <p:nvPr/>
        </p:nvSpPr>
        <p:spPr>
          <a:xfrm>
            <a:off x="3830482" y="402165"/>
            <a:ext cx="5599928" cy="57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tr-TR" altLang="tr-T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Koordinat </a:t>
            </a:r>
            <a:r>
              <a:rPr lang="tr-TR" altLang="tr-T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Sistmeleri</a:t>
            </a:r>
            <a:endParaRPr lang="tr-TR" altLang="tr-T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D79EBA1-CC51-AC51-DFC3-7D45AC8AE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04" y="4712619"/>
            <a:ext cx="500169" cy="40883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AA23AA4-55B7-12F7-4A36-14D87F695206}"/>
              </a:ext>
            </a:extLst>
          </p:cNvPr>
          <p:cNvSpPr txBox="1">
            <a:spLocks/>
          </p:cNvSpPr>
          <p:nvPr/>
        </p:nvSpPr>
        <p:spPr>
          <a:xfrm>
            <a:off x="7870854" y="4595939"/>
            <a:ext cx="1273146" cy="5785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tr-TR" altLang="tr-TR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Ahmet SAN</a:t>
            </a:r>
          </a:p>
          <a:p>
            <a:pPr algn="l">
              <a:spcBef>
                <a:spcPts val="0"/>
              </a:spcBef>
            </a:pPr>
            <a:r>
              <a:rPr lang="tr-TR" altLang="tr-T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 Karamürsel 2025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B3614E2-E281-DF74-0089-44721F3AD8F3}"/>
              </a:ext>
            </a:extLst>
          </p:cNvPr>
          <p:cNvSpPr txBox="1"/>
          <p:nvPr/>
        </p:nvSpPr>
        <p:spPr>
          <a:xfrm>
            <a:off x="657305" y="2537435"/>
            <a:ext cx="7958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AutoCAD’ın</a:t>
            </a:r>
            <a:r>
              <a:rPr lang="en-US" dirty="0"/>
              <a:t> yeni </a:t>
            </a:r>
            <a:r>
              <a:rPr lang="en-US" dirty="0" err="1"/>
              <a:t>versionlarında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koordinat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sistemidir</a:t>
            </a:r>
            <a:r>
              <a:rPr lang="en-US" dirty="0"/>
              <a:t>. </a:t>
            </a:r>
            <a:r>
              <a:rPr lang="en-US" dirty="0" err="1"/>
              <a:t>Komut</a:t>
            </a:r>
            <a:r>
              <a:rPr lang="en-US" dirty="0"/>
              <a:t> </a:t>
            </a:r>
            <a:r>
              <a:rPr lang="en-US" dirty="0" err="1"/>
              <a:t>girildikten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mouse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yön</a:t>
            </a:r>
            <a:r>
              <a:rPr lang="en-US" dirty="0"/>
              <a:t> </a:t>
            </a:r>
            <a:r>
              <a:rPr lang="en-US" dirty="0" err="1"/>
              <a:t>gösterilip</a:t>
            </a:r>
            <a:r>
              <a:rPr lang="en-US" dirty="0"/>
              <a:t> </a:t>
            </a:r>
            <a:r>
              <a:rPr lang="en-US" dirty="0" err="1"/>
              <a:t>mesafe</a:t>
            </a:r>
            <a:r>
              <a:rPr lang="en-US" dirty="0"/>
              <a:t> </a:t>
            </a:r>
            <a:r>
              <a:rPr lang="en-US" dirty="0" err="1"/>
              <a:t>direk</a:t>
            </a:r>
            <a:r>
              <a:rPr lang="en-US" dirty="0"/>
              <a:t> </a:t>
            </a:r>
            <a:r>
              <a:rPr lang="en-US" dirty="0" err="1"/>
              <a:t>klavyeden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en-US" dirty="0" err="1"/>
              <a:t>girilir</a:t>
            </a:r>
            <a:r>
              <a:rPr lang="en-US" dirty="0"/>
              <a:t>.</a:t>
            </a:r>
          </a:p>
          <a:p>
            <a:r>
              <a:rPr lang="en-US" dirty="0" err="1"/>
              <a:t>Dinamic</a:t>
            </a:r>
            <a:r>
              <a:rPr lang="en-US" dirty="0"/>
              <a:t> </a:t>
            </a:r>
            <a:r>
              <a:rPr lang="en-US" dirty="0" err="1"/>
              <a:t>komut</a:t>
            </a:r>
            <a:r>
              <a:rPr lang="en-US" dirty="0"/>
              <a:t> </a:t>
            </a:r>
            <a:r>
              <a:rPr lang="en-US" dirty="0" err="1"/>
              <a:t>sistemini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F12 </a:t>
            </a:r>
            <a:r>
              <a:rPr lang="en-US" dirty="0" err="1"/>
              <a:t>Tuşu</a:t>
            </a:r>
            <a:r>
              <a:rPr lang="en-US" dirty="0"/>
              <a:t> Yada </a:t>
            </a:r>
            <a:r>
              <a:rPr lang="tr-TR" dirty="0"/>
              <a:t>       </a:t>
            </a:r>
            <a:r>
              <a:rPr lang="en-US" dirty="0"/>
              <a:t>Alt </a:t>
            </a:r>
            <a:r>
              <a:rPr lang="en-US" dirty="0" err="1"/>
              <a:t>kısımdaki</a:t>
            </a:r>
            <a:r>
              <a:rPr lang="en-US" dirty="0"/>
              <a:t> </a:t>
            </a:r>
            <a:r>
              <a:rPr lang="en-US" dirty="0" err="1"/>
              <a:t>butonuna</a:t>
            </a:r>
            <a:r>
              <a:rPr lang="en-US" dirty="0"/>
              <a:t> </a:t>
            </a:r>
            <a:r>
              <a:rPr lang="en-US" dirty="0" err="1"/>
              <a:t>basılır</a:t>
            </a:r>
            <a:r>
              <a:rPr lang="en-US" dirty="0"/>
              <a:t>. </a:t>
            </a:r>
            <a:r>
              <a:rPr lang="en-US" dirty="0" err="1"/>
              <a:t>Dinamik</a:t>
            </a:r>
            <a:r>
              <a:rPr lang="en-US" dirty="0"/>
              <a:t> input </a:t>
            </a:r>
            <a:r>
              <a:rPr lang="en-US" dirty="0" err="1"/>
              <a:t>seçeneği</a:t>
            </a:r>
            <a:r>
              <a:rPr lang="en-US" dirty="0"/>
              <a:t> </a:t>
            </a:r>
            <a:r>
              <a:rPr lang="en-US" dirty="0" err="1"/>
              <a:t>aktifken</a:t>
            </a:r>
            <a:r>
              <a:rPr lang="en-US" dirty="0"/>
              <a:t> </a:t>
            </a:r>
            <a:r>
              <a:rPr lang="en-US" dirty="0" err="1"/>
              <a:t>çizim</a:t>
            </a:r>
            <a:r>
              <a:rPr lang="en-US" dirty="0"/>
              <a:t> </a:t>
            </a:r>
            <a:r>
              <a:rPr lang="en-US" dirty="0" err="1"/>
              <a:t>ekranına</a:t>
            </a:r>
            <a:r>
              <a:rPr lang="en-US" dirty="0"/>
              <a:t> </a:t>
            </a:r>
            <a:r>
              <a:rPr lang="en-US" dirty="0" err="1"/>
              <a:t>verilerir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5B92403-ABBB-CC78-7A10-F2242D8AF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29" y="3071348"/>
            <a:ext cx="385130" cy="3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Ekran Gösterisi (16:9)</PresentationFormat>
  <Paragraphs>52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00522</vt:lpstr>
      <vt:lpstr>Arial</vt:lpstr>
      <vt:lpstr>Calibri</vt:lpstr>
      <vt:lpstr>Verdana</vt:lpstr>
      <vt:lpstr>Office Theme</vt:lpstr>
      <vt:lpstr>Çizim Koordinat Sistemleri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2025-10-02T17:06:41Z</dcterms:modified>
</cp:coreProperties>
</file>